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12/3/16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5006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Airway Expander for Subglottic </a:t>
            </a:r>
            <a:r>
              <a:rPr lang="en-US" dirty="0" smtClean="0"/>
              <a:t>Stenosis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Progress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829" y="3602031"/>
            <a:ext cx="773481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Group 33 – </a:t>
            </a:r>
            <a:r>
              <a:rPr lang="en-US" b="1" dirty="0" smtClean="0"/>
              <a:t>Kyle Sachdev</a:t>
            </a:r>
            <a:r>
              <a:rPr lang="en-US" dirty="0" smtClean="0"/>
              <a:t>, Brian Dallesasse, Taylor Hughes </a:t>
            </a:r>
          </a:p>
          <a:p>
            <a:r>
              <a:rPr lang="en-US" dirty="0" smtClean="0"/>
              <a:t>Client – Dr. Randal </a:t>
            </a:r>
            <a:r>
              <a:rPr lang="en-US" dirty="0" err="1" smtClean="0"/>
              <a:t>Paniello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Section 3 </a:t>
            </a:r>
          </a:p>
          <a:p>
            <a:r>
              <a:rPr lang="en-US" dirty="0" smtClean="0"/>
              <a:t>December 5,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</a:t>
            </a:r>
            <a:endParaRPr lang="en-US" dirty="0"/>
          </a:p>
        </p:txBody>
      </p:sp>
      <p:pic>
        <p:nvPicPr>
          <p:cNvPr id="4" name="Picture 3" descr="Screen Shot 2016-12-04 at 2.16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88" y="1605259"/>
            <a:ext cx="78740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3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Team Responsibilities </a:t>
            </a:r>
            <a:endParaRPr lang="en-US" dirty="0"/>
          </a:p>
        </p:txBody>
      </p:sp>
      <p:pic>
        <p:nvPicPr>
          <p:cNvPr id="5" name="Picture 4" descr="Screen Shot 2016-12-03 at 12.28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40" y="1555312"/>
            <a:ext cx="8270922" cy="385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0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Schedule </a:t>
            </a:r>
            <a:endParaRPr lang="en-US" dirty="0"/>
          </a:p>
        </p:txBody>
      </p:sp>
      <p:pic>
        <p:nvPicPr>
          <p:cNvPr id="6" name="Picture 5" descr="Screen Shot 2016-12-03 at 12.30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35" y="2015639"/>
            <a:ext cx="7932953" cy="324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5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66271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7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pic>
        <p:nvPicPr>
          <p:cNvPr id="5" name="Picture 4" descr="Screen Shot 2016-12-03 at 12.33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1377677"/>
            <a:ext cx="79756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Project 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Narrowing of the trachea at the cricoid cartilage </a:t>
            </a:r>
            <a:endParaRPr lang="en-US" sz="2800" dirty="0" smtClean="0"/>
          </a:p>
          <a:p>
            <a:r>
              <a:rPr lang="en-US" sz="2800" dirty="0"/>
              <a:t>Focus on grades II and </a:t>
            </a:r>
            <a:r>
              <a:rPr lang="en-US" sz="2800" dirty="0" smtClean="0"/>
              <a:t>III</a:t>
            </a:r>
            <a:endParaRPr lang="en-US" sz="2800" dirty="0" smtClean="0"/>
          </a:p>
          <a:p>
            <a:r>
              <a:rPr lang="en-US" sz="2800" dirty="0" smtClean="0"/>
              <a:t>Current treatment has a high rate of re-scarring </a:t>
            </a:r>
          </a:p>
          <a:p>
            <a:r>
              <a:rPr lang="en-US" sz="2800" dirty="0" smtClean="0"/>
              <a:t>Goal </a:t>
            </a:r>
            <a:r>
              <a:rPr lang="en-US" sz="2800" dirty="0" smtClean="0"/>
              <a:t>is to produce a solution that decreases the likelihood of re-scarring </a:t>
            </a:r>
          </a:p>
          <a:p>
            <a:r>
              <a:rPr lang="en-US" sz="2800" dirty="0" smtClean="0"/>
              <a:t>Developmen</a:t>
            </a:r>
            <a:r>
              <a:rPr lang="en-US" sz="2800" dirty="0" smtClean="0"/>
              <a:t>t of prototype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594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Specifications </a:t>
            </a:r>
            <a:endParaRPr lang="en-US" dirty="0"/>
          </a:p>
        </p:txBody>
      </p:sp>
      <p:pic>
        <p:nvPicPr>
          <p:cNvPr id="7" name="Picture 6" descr="Screen Shot 2016-12-04 at 2.15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296" y="1283934"/>
            <a:ext cx="7510073" cy="482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9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Alternatives – Claw </a:t>
            </a:r>
            <a:endParaRPr lang="en-US" dirty="0"/>
          </a:p>
        </p:txBody>
      </p:sp>
      <p:pic>
        <p:nvPicPr>
          <p:cNvPr id="7" name="Picture 6" descr="Screen Shot 2016-12-03 at 11.37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67" y="1201948"/>
            <a:ext cx="2734142" cy="2608435"/>
          </a:xfrm>
          <a:prstGeom prst="rect">
            <a:avLst/>
          </a:prstGeom>
        </p:spPr>
      </p:pic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435608" y="1447800"/>
            <a:ext cx="4251998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Claw Shape with posterior hinge </a:t>
            </a:r>
          </a:p>
          <a:p>
            <a:r>
              <a:rPr lang="en-US" sz="2800" dirty="0" smtClean="0"/>
              <a:t>Linear actuator forces </a:t>
            </a:r>
            <a:r>
              <a:rPr lang="en-US" sz="2800" dirty="0" smtClean="0"/>
              <a:t>open</a:t>
            </a:r>
          </a:p>
          <a:p>
            <a:r>
              <a:rPr lang="en-US" sz="2800" dirty="0" smtClean="0"/>
              <a:t>Wired to external controller through incision in the neck 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  <p:pic>
        <p:nvPicPr>
          <p:cNvPr id="18" name="Picture 17" descr="Screen Shot 2016-12-03 at 11.39.4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031" y="3626630"/>
            <a:ext cx="3392969" cy="294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9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Alternatives – Adapted Claw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732" y="1417638"/>
            <a:ext cx="4790388" cy="4800600"/>
          </a:xfrm>
        </p:spPr>
        <p:txBody>
          <a:bodyPr/>
          <a:lstStyle/>
          <a:p>
            <a:r>
              <a:rPr lang="en-US" sz="2900" dirty="0" smtClean="0"/>
              <a:t>Linear actuator is replaced by titanium bar </a:t>
            </a:r>
          </a:p>
          <a:p>
            <a:r>
              <a:rPr lang="en-US" sz="2900" dirty="0" smtClean="0"/>
              <a:t>Track </a:t>
            </a:r>
            <a:r>
              <a:rPr lang="en-US" sz="2900" dirty="0" smtClean="0"/>
              <a:t>on inner face of claw </a:t>
            </a:r>
            <a:endParaRPr lang="en-US" sz="2900" dirty="0" smtClean="0"/>
          </a:p>
          <a:p>
            <a:r>
              <a:rPr lang="en-US" sz="2900" dirty="0" smtClean="0"/>
              <a:t>External rotating motor attached to titanium bar through incision </a:t>
            </a:r>
          </a:p>
          <a:p>
            <a:r>
              <a:rPr lang="en-US" sz="2900" dirty="0" smtClean="0"/>
              <a:t>Rotation of motor pulls bar forward </a:t>
            </a:r>
          </a:p>
          <a:p>
            <a:pPr marL="82296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 descr="Screen Shot 2016-12-03 at 11.37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120" y="3452283"/>
            <a:ext cx="3023266" cy="288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9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Alternatives – Flexible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669" y="1417638"/>
            <a:ext cx="4245703" cy="48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Flexible ring with screw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Rotation of screw leads to expansion/relaxation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Need an internal motor to rotate screw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Motor wired to external controller through incision  </a:t>
            </a:r>
          </a:p>
          <a:p>
            <a:endParaRPr lang="en-US" sz="2800" dirty="0"/>
          </a:p>
        </p:txBody>
      </p:sp>
      <p:pic>
        <p:nvPicPr>
          <p:cNvPr id="4" name="Picture 3" descr="Screen Shot 2016-12-03 at 11.59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72" y="2816370"/>
            <a:ext cx="3690628" cy="277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3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Alternatives – </a:t>
            </a:r>
            <a:r>
              <a:rPr lang="en-US" dirty="0" err="1" smtClean="0"/>
              <a:t>Toroidal</a:t>
            </a:r>
            <a:r>
              <a:rPr lang="en-US" dirty="0" smtClean="0"/>
              <a:t> Balloon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19" y="1447800"/>
            <a:ext cx="4896089" cy="4800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Toroidal</a:t>
            </a:r>
            <a:r>
              <a:rPr lang="en-US" sz="2800" dirty="0" smtClean="0"/>
              <a:t> Balloon wrapped </a:t>
            </a:r>
            <a:r>
              <a:rPr lang="en-US" sz="2800" smtClean="0"/>
              <a:t>around </a:t>
            </a:r>
            <a:r>
              <a:rPr lang="en-US" sz="2800" smtClean="0"/>
              <a:t>the </a:t>
            </a:r>
            <a:r>
              <a:rPr lang="en-US" sz="2800" smtClean="0"/>
              <a:t>ring</a:t>
            </a:r>
            <a:endParaRPr lang="en-US" sz="2800" dirty="0" smtClean="0"/>
          </a:p>
          <a:p>
            <a:r>
              <a:rPr lang="en-US" sz="2800" dirty="0" smtClean="0"/>
              <a:t>Operate similar to current catheterization procedure </a:t>
            </a:r>
          </a:p>
          <a:p>
            <a:r>
              <a:rPr lang="en-US" sz="2800" dirty="0" smtClean="0"/>
              <a:t>Tubing connects external pump to balloon </a:t>
            </a:r>
            <a:r>
              <a:rPr lang="en-US" sz="2800" dirty="0" smtClean="0"/>
              <a:t>through an </a:t>
            </a:r>
            <a:r>
              <a:rPr lang="en-US" sz="2800" dirty="0" smtClean="0"/>
              <a:t>incision </a:t>
            </a:r>
          </a:p>
          <a:p>
            <a:r>
              <a:rPr lang="en-US" sz="2800" dirty="0" smtClean="0"/>
              <a:t>Pump forces saline into balloon at regular intervals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 descr="Screen Shot 2016-12-03 at 12.08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8" y="4555893"/>
            <a:ext cx="2453064" cy="1692507"/>
          </a:xfrm>
          <a:prstGeom prst="rect">
            <a:avLst/>
          </a:prstGeom>
        </p:spPr>
      </p:pic>
      <p:pic>
        <p:nvPicPr>
          <p:cNvPr id="6" name="Picture 5" descr="Screen Shot 2016-12-03 at 12.08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8" y="2827636"/>
            <a:ext cx="2268638" cy="2066718"/>
          </a:xfrm>
          <a:prstGeom prst="rect">
            <a:avLst/>
          </a:prstGeom>
        </p:spPr>
      </p:pic>
      <p:pic>
        <p:nvPicPr>
          <p:cNvPr id="7" name="Picture 6" descr="Screen Shot 2016-12-03 at 12.08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8" y="927083"/>
            <a:ext cx="2453159" cy="203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3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Analysis </a:t>
            </a:r>
            <a:endParaRPr lang="en-US" dirty="0"/>
          </a:p>
        </p:txBody>
      </p:sp>
      <p:pic>
        <p:nvPicPr>
          <p:cNvPr id="6" name="Content Placeholder 5" descr="Screen Shot 2016-12-03 at 12.15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" r="875"/>
          <a:stretch>
            <a:fillRect/>
          </a:stretch>
        </p:blipFill>
        <p:spPr>
          <a:xfrm>
            <a:off x="1670389" y="1447800"/>
            <a:ext cx="7075560" cy="4530084"/>
          </a:xfrm>
        </p:spPr>
      </p:pic>
    </p:spTree>
    <p:extLst>
      <p:ext uri="{BB962C8B-B14F-4D97-AF65-F5344CB8AC3E}">
        <p14:creationId xmlns:p14="http://schemas.microsoft.com/office/powerpoint/2010/main" val="208638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Chosen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681" y="1447800"/>
            <a:ext cx="7647995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inner ring will be 3D printed from ABS  </a:t>
            </a:r>
          </a:p>
          <a:p>
            <a:r>
              <a:rPr lang="en-US" sz="2800" dirty="0" err="1" smtClean="0"/>
              <a:t>Toroidal</a:t>
            </a:r>
            <a:r>
              <a:rPr lang="en-US" sz="2800" dirty="0" smtClean="0"/>
              <a:t> Balloon will be a balloon catheter wrapped around ring</a:t>
            </a:r>
          </a:p>
          <a:p>
            <a:r>
              <a:rPr lang="en-US" sz="2800" dirty="0" smtClean="0"/>
              <a:t>External syringe pump with linear actuator to move syringe</a:t>
            </a:r>
          </a:p>
          <a:p>
            <a:r>
              <a:rPr lang="en-US" sz="2800" dirty="0" err="1" smtClean="0"/>
              <a:t>Arduino</a:t>
            </a:r>
            <a:endParaRPr lang="en-US" sz="2800" dirty="0" smtClean="0"/>
          </a:p>
          <a:p>
            <a:r>
              <a:rPr lang="en-US" sz="2800" dirty="0" smtClean="0"/>
              <a:t>Powered by </a:t>
            </a:r>
            <a:r>
              <a:rPr lang="en-US" sz="2800" dirty="0" smtClean="0"/>
              <a:t>12V battery </a:t>
            </a:r>
            <a:endParaRPr lang="en-US" sz="2800" dirty="0"/>
          </a:p>
        </p:txBody>
      </p:sp>
      <p:pic>
        <p:nvPicPr>
          <p:cNvPr id="6" name="Picture 5" descr="Screen Shot 2016-12-03 at 12.0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267" y="3617477"/>
            <a:ext cx="3544776" cy="293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0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1870</TotalTime>
  <Words>243</Words>
  <Application>Microsoft Macintosh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Airway Expander for Subglottic Stenosis   Progress Report </vt:lpstr>
      <vt:lpstr>Updated Project Scope </vt:lpstr>
      <vt:lpstr>Design Specifications </vt:lpstr>
      <vt:lpstr>Design Alternatives – Claw </vt:lpstr>
      <vt:lpstr>Design Alternatives – Adapted Claw</vt:lpstr>
      <vt:lpstr>Design Alternatives – Flexible Ring</vt:lpstr>
      <vt:lpstr>Design Alternatives – Toroidal Balloon </vt:lpstr>
      <vt:lpstr>Design Analysis </vt:lpstr>
      <vt:lpstr>Overview of Chosen Solution</vt:lpstr>
      <vt:lpstr>Proposed Budget </vt:lpstr>
      <vt:lpstr>Updated Team Responsibilities </vt:lpstr>
      <vt:lpstr>Design Schedule </vt:lpstr>
      <vt:lpstr>Questions?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Subglottic Stenosis Treatment  Progress Report </dc:title>
  <dc:creator>Kyle  Sachdev</dc:creator>
  <cp:lastModifiedBy>Kyle  Sachdev</cp:lastModifiedBy>
  <cp:revision>18</cp:revision>
  <dcterms:created xsi:type="dcterms:W3CDTF">2016-12-03T17:17:21Z</dcterms:created>
  <dcterms:modified xsi:type="dcterms:W3CDTF">2016-12-05T03:10:07Z</dcterms:modified>
</cp:coreProperties>
</file>