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522"/>
  </p:normalViewPr>
  <p:slideViewPr>
    <p:cSldViewPr snapToGrid="0" snapToObjects="1">
      <p:cViewPr>
        <p:scale>
          <a:sx n="80" d="100"/>
          <a:sy n="80" d="100"/>
        </p:scale>
        <p:origin x="1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91CC-A42B-C141-A0B6-AD5EF1744A0F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7BED-6B64-4F41-91AB-662E2E42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(look up validation definition again to</a:t>
            </a:r>
            <a:r>
              <a:rPr lang="en-US" baseline="0" dirty="0" smtClean="0"/>
              <a:t> use for explanation)</a:t>
            </a:r>
          </a:p>
          <a:p>
            <a:r>
              <a:rPr lang="en-US" baseline="0" dirty="0" smtClean="0"/>
              <a:t>Product fulfills requirements of intended use</a:t>
            </a:r>
          </a:p>
          <a:p>
            <a:r>
              <a:rPr lang="en-US" baseline="0" dirty="0" smtClean="0"/>
              <a:t>Construct model to simulate conditions of stenosis</a:t>
            </a:r>
          </a:p>
          <a:p>
            <a:r>
              <a:rPr lang="en-US" baseline="0" dirty="0" smtClean="0"/>
              <a:t>Look into animal models </a:t>
            </a:r>
            <a:r>
              <a:rPr lang="mr-IN" baseline="0" dirty="0" smtClean="0"/>
              <a:t>–</a:t>
            </a:r>
            <a:r>
              <a:rPr lang="en-US" baseline="0" dirty="0" smtClean="0"/>
              <a:t> note it</a:t>
            </a:r>
            <a:r>
              <a:rPr lang="mr-IN" baseline="0" dirty="0" smtClean="0"/>
              <a:t>’</a:t>
            </a:r>
            <a:r>
              <a:rPr lang="en-US" baseline="0" dirty="0" smtClean="0"/>
              <a:t>s a big option</a:t>
            </a:r>
          </a:p>
          <a:p>
            <a:r>
              <a:rPr lang="en-US" baseline="0" dirty="0" smtClean="0"/>
              <a:t>	not critical </a:t>
            </a:r>
          </a:p>
          <a:p>
            <a:r>
              <a:rPr lang="en-US" baseline="0" dirty="0" smtClean="0"/>
              <a:t>Outcome - % of stenosis decreased</a:t>
            </a:r>
          </a:p>
          <a:p>
            <a:r>
              <a:rPr lang="en-US" baseline="0" dirty="0" smtClean="0"/>
              <a:t>Where on body connected to </a:t>
            </a:r>
            <a:r>
              <a:rPr lang="mr-IN" baseline="0" dirty="0" smtClean="0"/>
              <a:t>–</a:t>
            </a:r>
            <a:r>
              <a:rPr lang="en-US" baseline="0" dirty="0" smtClean="0"/>
              <a:t> chest/shoulder/back/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Detachable for shower/sleeping?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of concept via circuit</a:t>
            </a:r>
            <a:r>
              <a:rPr lang="en-US" baseline="0" dirty="0" smtClean="0"/>
              <a:t>y connection</a:t>
            </a:r>
            <a:endParaRPr lang="en-US" dirty="0" smtClean="0"/>
          </a:p>
          <a:p>
            <a:r>
              <a:rPr lang="en-US" dirty="0" smtClean="0"/>
              <a:t>How does the actuator pull on</a:t>
            </a:r>
            <a:r>
              <a:rPr lang="en-US" baseline="0" dirty="0" smtClean="0"/>
              <a:t> the syringe? </a:t>
            </a:r>
            <a:r>
              <a:rPr lang="mr-IN" baseline="0" dirty="0" smtClean="0"/>
              <a:t>–</a:t>
            </a:r>
            <a:r>
              <a:rPr lang="en-US" baseline="0" dirty="0" smtClean="0"/>
              <a:t> glued to it</a:t>
            </a:r>
          </a:p>
          <a:p>
            <a:r>
              <a:rPr lang="en-US" baseline="0" dirty="0" smtClean="0"/>
              <a:t>Microcontroller can’t provide high voltage/current actuator needs, thus the relay board</a:t>
            </a:r>
          </a:p>
          <a:p>
            <a:r>
              <a:rPr lang="en-US" baseline="0" dirty="0" smtClean="0"/>
              <a:t>	relay board also allows a switch in polarity (switch direction of actuator push/pull)</a:t>
            </a:r>
          </a:p>
          <a:p>
            <a:r>
              <a:rPr lang="en-US" baseline="0" dirty="0" smtClean="0"/>
              <a:t>Inflate/deflate times may factor into frequency of applied/relaxed pressure</a:t>
            </a:r>
          </a:p>
          <a:p>
            <a:r>
              <a:rPr lang="en-US" baseline="0" dirty="0" smtClean="0"/>
              <a:t>Use measured data to better understand how to control / tune  applied pressure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 video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8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all the</a:t>
            </a:r>
            <a:r>
              <a:rPr lang="en-US" baseline="0" dirty="0" smtClean="0"/>
              <a:t> pieces, we have constructed external components, need to make the balloon and attach to begin testing and refining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that I’d like to thank everyone for listening and welcome any questions you may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Shorten</a:t>
            </a:r>
          </a:p>
          <a:p>
            <a:r>
              <a:rPr lang="en-US" dirty="0" smtClean="0"/>
              <a:t>*Point out figures</a:t>
            </a:r>
          </a:p>
          <a:p>
            <a:r>
              <a:rPr lang="en-US" dirty="0" err="1" smtClean="0"/>
              <a:t>Subglottis</a:t>
            </a:r>
            <a:r>
              <a:rPr lang="en-US" dirty="0" smtClean="0"/>
              <a:t>,</a:t>
            </a:r>
            <a:r>
              <a:rPr lang="en-US" baseline="0" dirty="0" smtClean="0"/>
              <a:t> lower portion of larynx</a:t>
            </a:r>
            <a:r>
              <a:rPr lang="en-US" dirty="0" smtClean="0"/>
              <a:t>:</a:t>
            </a:r>
            <a:r>
              <a:rPr lang="en-US" baseline="0" dirty="0" smtClean="0"/>
              <a:t> area beneath vocal cords and above top of trachea </a:t>
            </a:r>
          </a:p>
          <a:p>
            <a:r>
              <a:rPr lang="en-US" baseline="0" dirty="0" smtClean="0"/>
              <a:t>-Scar tissue build up typically from intubation (facilitate ventilation in critically ill patient)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(Don’t need) - Current treatment: procedure with laser incision in scar tissue, insert balloon catheter (~8 cm long), pump up with saline to force scar tissue out of airway, repeat 2-4 times</a:t>
            </a:r>
          </a:p>
          <a:p>
            <a:r>
              <a:rPr lang="en-US" baseline="0" dirty="0" smtClean="0"/>
              <a:t>	patient typically returns for same procedure within 6 months</a:t>
            </a:r>
          </a:p>
          <a:p>
            <a:r>
              <a:rPr lang="en-US" baseline="0" dirty="0" smtClean="0"/>
              <a:t>	probably don’t have to mention details due to time</a:t>
            </a:r>
          </a:p>
          <a:p>
            <a:r>
              <a:rPr lang="en-US" baseline="0" dirty="0" smtClean="0"/>
              <a:t>Design a device that decreases likelihood of scar tissue reformation</a:t>
            </a:r>
            <a:r>
              <a:rPr lang="en-US" i="1" baseline="0" dirty="0" smtClean="0"/>
              <a:t>, increasing patients quality of life</a:t>
            </a:r>
            <a:r>
              <a:rPr lang="en-US" baseline="0" dirty="0" smtClean="0"/>
              <a:t>, saving time and $$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Target - patients w/ tracheostomy tube </a:t>
            </a:r>
            <a:r>
              <a:rPr lang="mr-IN" baseline="0" dirty="0" smtClean="0"/>
              <a:t>–</a:t>
            </a:r>
            <a:r>
              <a:rPr lang="en-US" baseline="0" dirty="0" smtClean="0"/>
              <a:t> critical because our device will not be relied on for breathing purposes </a:t>
            </a:r>
            <a:r>
              <a:rPr lang="mr-IN" baseline="0" dirty="0" smtClean="0"/>
              <a:t>–</a:t>
            </a:r>
            <a:r>
              <a:rPr lang="en-US" baseline="0" dirty="0" smtClean="0"/>
              <a:t> adds a huge layer of special consideration to design</a:t>
            </a:r>
          </a:p>
          <a:p>
            <a:r>
              <a:rPr lang="en-US" baseline="0" dirty="0" smtClean="0"/>
              <a:t>	(optional) tube below affected area (see image)</a:t>
            </a:r>
          </a:p>
          <a:p>
            <a:r>
              <a:rPr lang="en-US" baseline="0" dirty="0" smtClean="0"/>
              <a:t>	speech: air can bypass with special valves in </a:t>
            </a:r>
            <a:r>
              <a:rPr lang="en-US" baseline="0" dirty="0" err="1" smtClean="0"/>
              <a:t>trache</a:t>
            </a:r>
            <a:r>
              <a:rPr lang="en-US" baseline="0" dirty="0" smtClean="0"/>
              <a:t> design or patient can cover </a:t>
            </a:r>
            <a:r>
              <a:rPr lang="en-US" baseline="0" dirty="0" err="1" smtClean="0"/>
              <a:t>trache</a:t>
            </a:r>
            <a:r>
              <a:rPr lang="en-US" baseline="0" dirty="0" smtClean="0"/>
              <a:t> opening for speech </a:t>
            </a:r>
          </a:p>
          <a:p>
            <a:r>
              <a:rPr lang="en-US" baseline="0" dirty="0" smtClean="0"/>
              <a:t>	aka speech definitely possible for tracheostomy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6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GENEARALLY</a:t>
            </a:r>
            <a:r>
              <a:rPr lang="en-US" baseline="0" dirty="0" smtClean="0"/>
              <a:t> SPEAKING </a:t>
            </a:r>
            <a:r>
              <a:rPr lang="en-US" dirty="0" smtClean="0"/>
              <a:t>without dimensions</a:t>
            </a:r>
            <a:r>
              <a:rPr lang="en-US" baseline="0" dirty="0" smtClean="0"/>
              <a:t> or pressure values (get to those in design specs and V&amp;V)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Long-term </a:t>
            </a:r>
            <a:r>
              <a:rPr lang="mr-IN" baseline="0" dirty="0" smtClean="0"/>
              <a:t>–</a:t>
            </a:r>
            <a:r>
              <a:rPr lang="en-US" baseline="0" dirty="0" smtClean="0"/>
              <a:t> treatment continues outside clinic</a:t>
            </a:r>
          </a:p>
          <a:p>
            <a:r>
              <a:rPr lang="en-US" baseline="0" dirty="0" smtClean="0"/>
              <a:t>First just state basic components</a:t>
            </a:r>
          </a:p>
          <a:p>
            <a:r>
              <a:rPr lang="en-US" baseline="0" dirty="0" smtClean="0"/>
              <a:t>Balloon structure shown is in vivo</a:t>
            </a:r>
          </a:p>
          <a:p>
            <a:r>
              <a:rPr lang="en-US" baseline="0" dirty="0" smtClean="0"/>
              <a:t>Arduino circuitry/syringe pump is ex vivo</a:t>
            </a:r>
          </a:p>
          <a:p>
            <a:r>
              <a:rPr lang="en-US" baseline="0" dirty="0" smtClean="0"/>
              <a:t>Working all together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easily programmed with frequency at which liquid (water/saline) pumped in and out</a:t>
            </a:r>
          </a:p>
          <a:p>
            <a:r>
              <a:rPr lang="en-US" baseline="0" dirty="0" smtClean="0"/>
              <a:t>	linear actuator acts on a syringe to inject &amp; extract the saline</a:t>
            </a:r>
          </a:p>
          <a:p>
            <a:r>
              <a:rPr lang="en-US" baseline="0" dirty="0" smtClean="0"/>
              <a:t>	tubing runs up to airway where it fills balloon</a:t>
            </a:r>
          </a:p>
          <a:p>
            <a:r>
              <a:rPr lang="en-US" baseline="0" dirty="0" smtClean="0"/>
              <a:t>10 minute pressure period, 5 minute relaxation period</a:t>
            </a:r>
          </a:p>
          <a:p>
            <a:r>
              <a:rPr lang="en-US" baseline="0" dirty="0" smtClean="0"/>
              <a:t>	Critical part of design! </a:t>
            </a:r>
          </a:p>
          <a:p>
            <a:r>
              <a:rPr lang="en-US" baseline="0" dirty="0" smtClean="0"/>
              <a:t>	make sure to highlight relaxation period!</a:t>
            </a:r>
          </a:p>
          <a:p>
            <a:r>
              <a:rPr lang="en-US" baseline="0" dirty="0" smtClean="0"/>
              <a:t>	relaxation period allows for reperfusion, blood flow back to surrounding tissue (prevent damage due to consistent, applied pressure)</a:t>
            </a:r>
          </a:p>
          <a:p>
            <a:r>
              <a:rPr lang="en-US" baseline="0" dirty="0" smtClean="0"/>
              <a:t>LONG TERM </a:t>
            </a:r>
          </a:p>
          <a:p>
            <a:r>
              <a:rPr lang="en-US" baseline="0" dirty="0" smtClean="0"/>
              <a:t>	intermittent pressure on scar tissue </a:t>
            </a:r>
            <a:r>
              <a:rPr lang="mr-IN" baseline="0" dirty="0" smtClean="0"/>
              <a:t>–</a:t>
            </a:r>
            <a:r>
              <a:rPr lang="en-US" baseline="0" dirty="0" smtClean="0"/>
              <a:t> better chance at keeping it out of airway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in specifications</a:t>
            </a:r>
          </a:p>
          <a:p>
            <a:r>
              <a:rPr lang="en-US" baseline="0" dirty="0" smtClean="0"/>
              <a:t>	addition of pressure</a:t>
            </a:r>
          </a:p>
          <a:p>
            <a:r>
              <a:rPr lang="en-US" baseline="0" dirty="0" smtClean="0"/>
              <a:t>	Switched simplicity (too vague) for air passage	</a:t>
            </a:r>
          </a:p>
          <a:p>
            <a:r>
              <a:rPr lang="en-US" baseline="0" dirty="0" smtClean="0"/>
              <a:t>	no particular order of importance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*Don’t need to explain design specifications here</a:t>
            </a:r>
          </a:p>
          <a:p>
            <a:r>
              <a:rPr lang="en-US" baseline="0" dirty="0" smtClean="0"/>
              <a:t>Pressure </a:t>
            </a:r>
            <a:r>
              <a:rPr lang="mr-IN" baseline="0" dirty="0" smtClean="0"/>
              <a:t>–</a:t>
            </a:r>
            <a:r>
              <a:rPr lang="en-US" baseline="0" dirty="0" smtClean="0"/>
              <a:t> approximate via current treatment procedures</a:t>
            </a:r>
          </a:p>
          <a:p>
            <a:r>
              <a:rPr lang="en-US" baseline="0" dirty="0" smtClean="0"/>
              <a:t>Shape </a:t>
            </a:r>
            <a:r>
              <a:rPr lang="mr-IN" baseline="0" dirty="0" smtClean="0"/>
              <a:t>–</a:t>
            </a:r>
            <a:r>
              <a:rPr lang="en-US" baseline="0" dirty="0" smtClean="0"/>
              <a:t> deflated balloon should fit dimensions</a:t>
            </a:r>
          </a:p>
          <a:p>
            <a:r>
              <a:rPr lang="en-US" baseline="0" dirty="0" smtClean="0"/>
              <a:t>Portability </a:t>
            </a:r>
            <a:r>
              <a:rPr lang="mr-IN" baseline="0" dirty="0" smtClean="0"/>
              <a:t>–</a:t>
            </a:r>
            <a:r>
              <a:rPr lang="en-US" baseline="0" dirty="0" smtClean="0"/>
              <a:t> since long term, operable in outpatient setting </a:t>
            </a:r>
          </a:p>
          <a:p>
            <a:r>
              <a:rPr lang="en-US" baseline="0" dirty="0" smtClean="0"/>
              <a:t>Reliability </a:t>
            </a:r>
            <a:r>
              <a:rPr lang="mr-IN" baseline="0" dirty="0" smtClean="0"/>
              <a:t>–</a:t>
            </a:r>
            <a:r>
              <a:rPr lang="en-US" baseline="0" dirty="0" smtClean="0"/>
              <a:t> function w/out user intervention</a:t>
            </a:r>
          </a:p>
          <a:p>
            <a:r>
              <a:rPr lang="en-US" baseline="0" dirty="0" smtClean="0"/>
              <a:t>Cyclic behavior </a:t>
            </a:r>
            <a:r>
              <a:rPr lang="mr-IN" baseline="0" dirty="0" smtClean="0"/>
              <a:t>–</a:t>
            </a:r>
            <a:r>
              <a:rPr lang="en-US" baseline="0" dirty="0" smtClean="0"/>
              <a:t> intermittent pressure application (current frequency set at 10 min pressure, 5 min relaxation)</a:t>
            </a:r>
          </a:p>
          <a:p>
            <a:r>
              <a:rPr lang="en-US" baseline="0" dirty="0" smtClean="0"/>
              <a:t>Implementation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sterilizable</a:t>
            </a:r>
            <a:r>
              <a:rPr lang="en-US" baseline="0" dirty="0" smtClean="0"/>
              <a:t>, physician able to insert </a:t>
            </a:r>
          </a:p>
          <a:p>
            <a:r>
              <a:rPr lang="en-US" baseline="0" dirty="0" smtClean="0"/>
              <a:t>Air passage </a:t>
            </a:r>
            <a:r>
              <a:rPr lang="mr-IN" baseline="0" dirty="0" smtClean="0"/>
              <a:t>–</a:t>
            </a:r>
            <a:r>
              <a:rPr lang="en-US" baseline="0" dirty="0" smtClean="0"/>
              <a:t> current </a:t>
            </a:r>
            <a:r>
              <a:rPr lang="en-US" baseline="0" dirty="0" err="1" smtClean="0"/>
              <a:t>trache</a:t>
            </a:r>
            <a:r>
              <a:rPr lang="en-US" baseline="0" dirty="0" smtClean="0"/>
              <a:t> patients can allow to vocal cords for speech, so device should not interfere with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pressure applied when balloon actually functioning</a:t>
            </a:r>
          </a:p>
          <a:p>
            <a:r>
              <a:rPr lang="en-US" dirty="0" smtClean="0"/>
              <a:t>	what is it doing to the tissue</a:t>
            </a:r>
          </a:p>
          <a:p>
            <a:r>
              <a:rPr lang="en-US" dirty="0" smtClean="0"/>
              <a:t>	basic</a:t>
            </a:r>
            <a:r>
              <a:rPr lang="en-US" baseline="0" dirty="0" smtClean="0"/>
              <a:t> model, some kind of cylinder</a:t>
            </a:r>
          </a:p>
          <a:p>
            <a:r>
              <a:rPr lang="en-US" baseline="0" dirty="0" smtClean="0"/>
              <a:t>	look into animal models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Pressure spec  - 3-7atm</a:t>
            </a:r>
            <a:r>
              <a:rPr lang="en-US" baseline="0" dirty="0" smtClean="0"/>
              <a:t> is the typically range of pressures generated by current catheter dilator treatments</a:t>
            </a:r>
          </a:p>
          <a:p>
            <a:r>
              <a:rPr lang="en-US" baseline="0" dirty="0" smtClean="0"/>
              <a:t>	better to keep on lower end in beginning to stay on safer side</a:t>
            </a:r>
          </a:p>
          <a:p>
            <a:r>
              <a:rPr lang="en-US" baseline="0" dirty="0" smtClean="0"/>
              <a:t>	maintain structural integrity of cartilage</a:t>
            </a:r>
            <a:endParaRPr lang="en-US" dirty="0" smtClean="0"/>
          </a:p>
          <a:p>
            <a:r>
              <a:rPr lang="en-US" dirty="0" smtClean="0"/>
              <a:t>PVC </a:t>
            </a:r>
            <a:r>
              <a:rPr lang="mr-IN" dirty="0" smtClean="0"/>
              <a:t>–</a:t>
            </a:r>
            <a:r>
              <a:rPr lang="en-US" baseline="0" dirty="0" smtClean="0"/>
              <a:t> commonly chosen in medical device industry </a:t>
            </a:r>
            <a:r>
              <a:rPr lang="mr-IN" baseline="0" dirty="0" smtClean="0"/>
              <a:t>–</a:t>
            </a:r>
            <a:r>
              <a:rPr lang="en-US" baseline="0" dirty="0" smtClean="0"/>
              <a:t> high tensile strength, easily molded, biocompatible</a:t>
            </a:r>
          </a:p>
          <a:p>
            <a:r>
              <a:rPr lang="en-US" baseline="0" dirty="0" smtClean="0"/>
              <a:t>HOW DO WE VARY PRESSURE</a:t>
            </a:r>
            <a:r>
              <a:rPr lang="mr-IN" baseline="0" dirty="0" smtClean="0"/>
              <a:t>–</a:t>
            </a:r>
            <a:r>
              <a:rPr lang="en-US" baseline="0" dirty="0" smtClean="0"/>
              <a:t> just add/subtract saline</a:t>
            </a:r>
          </a:p>
          <a:p>
            <a:r>
              <a:rPr lang="en-US" baseline="0" dirty="0" smtClean="0"/>
              <a:t>S </a:t>
            </a:r>
            <a:r>
              <a:rPr lang="mr-IN" baseline="0" dirty="0" smtClean="0"/>
              <a:t>–</a:t>
            </a:r>
            <a:r>
              <a:rPr lang="en-US" baseline="0" dirty="0" smtClean="0"/>
              <a:t> allowable stress of material </a:t>
            </a:r>
            <a:r>
              <a:rPr lang="mr-IN" baseline="0" dirty="0" smtClean="0"/>
              <a:t>–</a:t>
            </a:r>
            <a:r>
              <a:rPr lang="en-US" baseline="0" dirty="0" smtClean="0"/>
              <a:t> characteristic value</a:t>
            </a:r>
          </a:p>
          <a:p>
            <a:r>
              <a:rPr lang="en-US" baseline="0" dirty="0" smtClean="0"/>
              <a:t>T is thickness of film</a:t>
            </a:r>
          </a:p>
          <a:p>
            <a:r>
              <a:rPr lang="en-US" baseline="0" dirty="0" smtClean="0"/>
              <a:t>D is internal diameter of expanded balloon</a:t>
            </a:r>
          </a:p>
          <a:p>
            <a:r>
              <a:rPr lang="en-US" dirty="0" smtClean="0"/>
              <a:t>Lower</a:t>
            </a:r>
            <a:r>
              <a:rPr lang="en-US" baseline="0" dirty="0" smtClean="0"/>
              <a:t> pressure better so not applying high long term on cartilage, decreasing its support and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Balloon in its deflated state needs to fit balloon</a:t>
            </a:r>
          </a:p>
          <a:p>
            <a:r>
              <a:rPr lang="en-US" dirty="0" smtClean="0"/>
              <a:t>Dimensions</a:t>
            </a:r>
            <a:r>
              <a:rPr lang="en-US" baseline="0" dirty="0" smtClean="0"/>
              <a:t> given are a reference, obviously everyone will be slightly different</a:t>
            </a:r>
            <a:endParaRPr lang="en-US" dirty="0" smtClean="0"/>
          </a:p>
          <a:p>
            <a:r>
              <a:rPr lang="en-US" dirty="0" smtClean="0"/>
              <a:t>Inflated</a:t>
            </a:r>
            <a:r>
              <a:rPr lang="en-US" baseline="0" dirty="0" smtClean="0"/>
              <a:t> balloon bigger for obvious reasons, push scar tissue out of airway</a:t>
            </a:r>
          </a:p>
          <a:p>
            <a:r>
              <a:rPr lang="en-US" baseline="0" dirty="0" smtClean="0"/>
              <a:t>Approximate dimensions</a:t>
            </a:r>
          </a:p>
          <a:p>
            <a:r>
              <a:rPr lang="en-US" baseline="0" dirty="0" smtClean="0"/>
              <a:t>	obviously every patient will vary slightly, but this is proof of concept</a:t>
            </a:r>
          </a:p>
          <a:p>
            <a:r>
              <a:rPr lang="en-US" baseline="0" dirty="0" smtClean="0"/>
              <a:t>Posterior support to prevent slippage</a:t>
            </a:r>
          </a:p>
          <a:p>
            <a:r>
              <a:rPr lang="en-US" baseline="0" dirty="0" smtClean="0"/>
              <a:t>	Client also mentioned can possibly suture to neck</a:t>
            </a:r>
          </a:p>
          <a:p>
            <a:r>
              <a:rPr lang="en-US" baseline="0" dirty="0" smtClean="0"/>
              <a:t>	suture likely more feasible &amp; reliable option</a:t>
            </a:r>
          </a:p>
          <a:p>
            <a:r>
              <a:rPr lang="en-US" baseline="0" dirty="0" smtClean="0"/>
              <a:t>Don’t Squash vocal cords!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Portability of in vivo portion a test for a later,</a:t>
            </a:r>
            <a:r>
              <a:rPr lang="en-US" baseline="0" dirty="0" smtClean="0"/>
              <a:t> more developed state</a:t>
            </a:r>
          </a:p>
          <a:p>
            <a:r>
              <a:rPr lang="en-US" baseline="0" dirty="0" smtClean="0"/>
              <a:t>Unsure how clinics price procedures/devices, but estimating it will be within target </a:t>
            </a:r>
            <a:r>
              <a:rPr lang="mr-IN" baseline="0" dirty="0" smtClean="0"/>
              <a:t>–</a:t>
            </a:r>
            <a:r>
              <a:rPr lang="en-US" baseline="0" dirty="0" smtClean="0"/>
              <a:t> discuss with current physicians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-</a:t>
            </a:r>
            <a:r>
              <a:rPr lang="en-US" baseline="0" dirty="0" smtClean="0"/>
              <a:t> do calculation for power supplied by 12V battery</a:t>
            </a:r>
          </a:p>
          <a:p>
            <a:r>
              <a:rPr lang="en-US" baseline="0" dirty="0" smtClean="0"/>
              <a:t>	voltage discharge/consumption calculation</a:t>
            </a:r>
            <a:endParaRPr lang="en-US" dirty="0" smtClean="0"/>
          </a:p>
          <a:p>
            <a:r>
              <a:rPr lang="en-US" dirty="0" smtClean="0"/>
              <a:t>Cyclic</a:t>
            </a:r>
            <a:r>
              <a:rPr lang="en-US" baseline="0" dirty="0" smtClean="0"/>
              <a:t> frequency: discussion with client to come up with reasonable starting point</a:t>
            </a:r>
          </a:p>
          <a:p>
            <a:r>
              <a:rPr lang="en-US" baseline="0" dirty="0" smtClean="0"/>
              <a:t>	current balloon catheter procedures apply pressure for a few minutes, but only shortened because patient needs oxygen</a:t>
            </a:r>
          </a:p>
          <a:p>
            <a:r>
              <a:rPr lang="en-US" baseline="0" dirty="0" smtClean="0"/>
              <a:t>	explore increasing relaxation time</a:t>
            </a:r>
          </a:p>
          <a:p>
            <a:r>
              <a:rPr lang="en-US" baseline="0" dirty="0" smtClean="0"/>
              <a:t>Okay to say client specified starting point for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PEFR calculation is pretty</a:t>
            </a:r>
            <a:r>
              <a:rPr lang="en-US" baseline="0" dirty="0" smtClean="0"/>
              <a:t> much our verification step</a:t>
            </a:r>
            <a:endParaRPr lang="en-US" dirty="0" smtClean="0"/>
          </a:p>
          <a:p>
            <a:r>
              <a:rPr lang="en-US" dirty="0" smtClean="0"/>
              <a:t>*figure</a:t>
            </a:r>
            <a:r>
              <a:rPr lang="en-US" baseline="0" dirty="0" smtClean="0"/>
              <a:t> out variables in PEFR</a:t>
            </a:r>
          </a:p>
          <a:p>
            <a:r>
              <a:rPr lang="en-US" baseline="0" dirty="0" smtClean="0"/>
              <a:t>	will a 1 cm opening be enough to product speech</a:t>
            </a:r>
          </a:p>
          <a:p>
            <a:r>
              <a:rPr lang="en-US" baseline="0" dirty="0" smtClean="0"/>
              <a:t>	h </a:t>
            </a:r>
            <a:r>
              <a:rPr lang="mr-IN" baseline="0" dirty="0" smtClean="0"/>
              <a:t>–</a:t>
            </a:r>
            <a:r>
              <a:rPr lang="en-US" baseline="0" dirty="0" smtClean="0"/>
              <a:t> characteristic dimension </a:t>
            </a:r>
            <a:r>
              <a:rPr lang="mr-IN" baseline="0" dirty="0" smtClean="0"/>
              <a:t>–</a:t>
            </a:r>
            <a:r>
              <a:rPr lang="en-US" baseline="0" dirty="0" smtClean="0"/>
              <a:t> diameter of opening</a:t>
            </a:r>
          </a:p>
          <a:p>
            <a:r>
              <a:rPr lang="en-US" baseline="0" dirty="0" smtClean="0"/>
              <a:t>	PEFR w/out obstruction </a:t>
            </a:r>
            <a:r>
              <a:rPr lang="mr-IN" baseline="0" dirty="0" smtClean="0"/>
              <a:t>–</a:t>
            </a:r>
            <a:r>
              <a:rPr lang="en-US" baseline="0" dirty="0" smtClean="0"/>
              <a:t> lab test that they do in a hospital (for 40 year old male)</a:t>
            </a:r>
          </a:p>
          <a:p>
            <a:r>
              <a:rPr lang="en-US" baseline="0" dirty="0" smtClean="0"/>
              <a:t>	A </a:t>
            </a:r>
            <a:r>
              <a:rPr lang="mr-IN" baseline="0" dirty="0" smtClean="0"/>
              <a:t>–</a:t>
            </a:r>
            <a:r>
              <a:rPr lang="en-US" baseline="0" dirty="0" smtClean="0"/>
              <a:t> cross sectional area of opening</a:t>
            </a:r>
          </a:p>
          <a:p>
            <a:r>
              <a:rPr lang="en-US" baseline="0" dirty="0" smtClean="0"/>
              <a:t>	nu </a:t>
            </a:r>
            <a:r>
              <a:rPr lang="mr-IN" baseline="0" dirty="0" smtClean="0"/>
              <a:t>–</a:t>
            </a:r>
            <a:r>
              <a:rPr lang="en-US" baseline="0" dirty="0" smtClean="0"/>
              <a:t> flow property of air </a:t>
            </a:r>
            <a:r>
              <a:rPr lang="mr-IN" baseline="0" dirty="0" smtClean="0"/>
              <a:t>–</a:t>
            </a:r>
            <a:r>
              <a:rPr lang="en-US" baseline="0" dirty="0" smtClean="0"/>
              <a:t> viscosity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7BED-6B64-4F41-91AB-662E2E423F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2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1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3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70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3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9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4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09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F6B6892-00C7-A447-8B15-EEAB884F4B3C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67D6591-86D9-A742-9A04-C846D866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832756"/>
            <a:ext cx="9418320" cy="3004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of Cyclic Stress for Treatment of Subglottic Stenosis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180114"/>
            <a:ext cx="9418320" cy="187125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</a:rPr>
              <a:t>Verification &amp; Validation Report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Group 33: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Brian Dallesasse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Kyle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Sachdev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Taylor Hughes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Client: Dr. Randal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Paniello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March 6</a:t>
            </a:r>
            <a:r>
              <a:rPr lang="en-US" baseline="30000" dirty="0" smtClean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2016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89221"/>
            <a:ext cx="8595360" cy="1909011"/>
          </a:xfrm>
        </p:spPr>
        <p:txBody>
          <a:bodyPr>
            <a:normAutofit/>
          </a:bodyPr>
          <a:lstStyle/>
          <a:p>
            <a:r>
              <a:rPr lang="en-US" dirty="0" smtClean="0"/>
              <a:t>Would require real user operation to test its ability to adequately widen airway w/ SGS</a:t>
            </a:r>
          </a:p>
          <a:p>
            <a:r>
              <a:rPr lang="en-US" dirty="0" smtClean="0"/>
              <a:t>Not feasible </a:t>
            </a:r>
            <a:r>
              <a:rPr lang="mr-IN" dirty="0" smtClean="0"/>
              <a:t>–</a:t>
            </a:r>
            <a:r>
              <a:rPr lang="en-US" dirty="0" smtClean="0"/>
              <a:t> requires strict approval for implementation</a:t>
            </a:r>
          </a:p>
          <a:p>
            <a:r>
              <a:rPr lang="en-US" dirty="0" smtClean="0"/>
              <a:t>Need 3D that approximately reflects conditions of airway stenosis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56" y="3898232"/>
            <a:ext cx="3175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639" y="3898232"/>
            <a:ext cx="1497301" cy="26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0"/>
            <a:ext cx="3522205" cy="17886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Proof of Concept </a:t>
            </a:r>
            <a:r>
              <a:rPr lang="mr-IN" sz="4000" dirty="0" smtClean="0"/>
              <a:t>–</a:t>
            </a:r>
            <a:r>
              <a:rPr lang="en-US" sz="4000" dirty="0" smtClean="0"/>
              <a:t> Syringe Pump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74" y="457200"/>
            <a:ext cx="6079066" cy="3935950"/>
          </a:xfrm>
        </p:spPr>
        <p:txBody>
          <a:bodyPr>
            <a:normAutofit/>
          </a:bodyPr>
          <a:lstStyle/>
          <a:p>
            <a:r>
              <a:rPr lang="en-US" dirty="0" smtClean="0"/>
              <a:t>Mock up of syringe pump control circuit shown </a:t>
            </a:r>
          </a:p>
          <a:p>
            <a:r>
              <a:rPr lang="en-US" dirty="0" smtClean="0"/>
              <a:t>Linear actuator controlled by an Arduino through a relay board</a:t>
            </a:r>
          </a:p>
          <a:p>
            <a:r>
              <a:rPr lang="en-US" dirty="0" smtClean="0"/>
              <a:t>Arduino code programs frequency of syringe pump</a:t>
            </a:r>
          </a:p>
          <a:p>
            <a:r>
              <a:rPr lang="en-US" dirty="0" smtClean="0"/>
              <a:t>Unloaded actuator moves at 5.7mm/sec</a:t>
            </a:r>
          </a:p>
          <a:p>
            <a:r>
              <a:rPr lang="en-US" dirty="0" smtClean="0"/>
              <a:t>Flow rate of 0.28mL/sec when actuator loaded w/ 5mL syringe</a:t>
            </a:r>
          </a:p>
          <a:p>
            <a:r>
              <a:rPr lang="en-US" dirty="0" smtClean="0"/>
              <a:t>No data yet on time to inflate/deflate balloon</a:t>
            </a:r>
          </a:p>
          <a:p>
            <a:endParaRPr lang="en-US" dirty="0" smtClean="0"/>
          </a:p>
        </p:txBody>
      </p:sp>
      <p:pic>
        <p:nvPicPr>
          <p:cNvPr id="1026" name="Picture 2" descr="ompletecircui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24" y="3345902"/>
            <a:ext cx="3865850" cy="30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Status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Possess all foundational design elements (control circuit, syringe, balloon material, printing filament)</a:t>
            </a:r>
          </a:p>
          <a:p>
            <a:r>
              <a:rPr lang="en-US" dirty="0" smtClean="0"/>
              <a:t>Exterior design elements working</a:t>
            </a:r>
          </a:p>
          <a:p>
            <a:r>
              <a:rPr lang="en-US" dirty="0" smtClean="0"/>
              <a:t>Begin prototype assembly this week</a:t>
            </a:r>
          </a:p>
          <a:p>
            <a:r>
              <a:rPr lang="en-US" dirty="0" smtClean="0"/>
              <a:t>No change in team responsibilities</a:t>
            </a:r>
          </a:p>
          <a:p>
            <a:r>
              <a:rPr lang="en-US" dirty="0" smtClean="0"/>
              <a:t>Budget - $20 remaining</a:t>
            </a:r>
          </a:p>
          <a:p>
            <a:pPr lvl="1"/>
            <a:r>
              <a:rPr lang="en-US" dirty="0" smtClean="0"/>
              <a:t>Linear actuator - $55</a:t>
            </a:r>
          </a:p>
          <a:p>
            <a:pPr lvl="1"/>
            <a:r>
              <a:rPr lang="en-US" dirty="0" smtClean="0"/>
              <a:t>Relay board - $10</a:t>
            </a:r>
          </a:p>
          <a:p>
            <a:pPr lvl="1"/>
            <a:r>
              <a:rPr lang="en-US" dirty="0" smtClean="0"/>
              <a:t>Balloon material - $20</a:t>
            </a:r>
          </a:p>
        </p:txBody>
      </p:sp>
      <p:pic>
        <p:nvPicPr>
          <p:cNvPr id="2050" name="Picture 2" descr="https://lh6.googleusercontent.com/cqVRgBU9TKS1ro6N9CA8sa68oR1KiejRnxwBKtR-q2P85YpSGGGqmUcbB8WOoYrcYZmcxly6vlzDNH9fmpkass58L8mjb5idTCcGdG5TkUXW-FODZNCIIA-PnTxjz4dzdcuYdv7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912" y="4004468"/>
            <a:ext cx="59436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1161" y="3624615"/>
            <a:ext cx="298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Gantt Chart for Remaining Schedule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1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3745" y="2961409"/>
            <a:ext cx="9692640" cy="935183"/>
          </a:xfrm>
        </p:spPr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Paniello</a:t>
            </a:r>
            <a:r>
              <a:rPr lang="en-US" dirty="0"/>
              <a:t>, Randal. Personal Interview. 27 Oct. 2016</a:t>
            </a:r>
            <a:r>
              <a:rPr lang="en-US" dirty="0" smtClean="0"/>
              <a:t>.</a:t>
            </a:r>
          </a:p>
          <a:p>
            <a:r>
              <a:rPr lang="en-US" dirty="0"/>
              <a:t>Kent, R.D. “Vocal Tract Acoustics” </a:t>
            </a:r>
            <a:r>
              <a:rPr lang="en-US" i="1" dirty="0"/>
              <a:t>Journal of Voice</a:t>
            </a:r>
            <a:r>
              <a:rPr lang="en-US" dirty="0"/>
              <a:t>. 7(2):97-117</a:t>
            </a:r>
          </a:p>
        </p:txBody>
      </p:sp>
    </p:spTree>
    <p:extLst>
      <p:ext uri="{BB962C8B-B14F-4D97-AF65-F5344CB8AC3E}">
        <p14:creationId xmlns:p14="http://schemas.microsoft.com/office/powerpoint/2010/main" val="3673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" y="179614"/>
            <a:ext cx="3502805" cy="1371597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of Project Scope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/>
              <a:t>Obstruction of airway at cricoid cartilage due to scar tissue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Current treatment is unreliable and has a high rate of re-scarring 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Develop a device that significantly decreases the likelihood of re-scarring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Patients with tracheostomy tube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77" y="1703346"/>
            <a:ext cx="2644135" cy="21564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77" y="4011920"/>
            <a:ext cx="2651345" cy="26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Device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56313"/>
            <a:ext cx="8595360" cy="2534653"/>
          </a:xfrm>
        </p:spPr>
        <p:txBody>
          <a:bodyPr>
            <a:normAutofit/>
          </a:bodyPr>
          <a:lstStyle/>
          <a:p>
            <a:r>
              <a:rPr lang="en-US" dirty="0"/>
              <a:t>Long-term intermittent application of stress on scar </a:t>
            </a:r>
            <a:r>
              <a:rPr lang="en-US" dirty="0" smtClean="0"/>
              <a:t>tissue</a:t>
            </a:r>
          </a:p>
          <a:p>
            <a:r>
              <a:rPr lang="en-US" dirty="0" smtClean="0"/>
              <a:t>Toroidal Balloon wrapped around solid ring</a:t>
            </a:r>
          </a:p>
          <a:p>
            <a:r>
              <a:rPr lang="en-US" dirty="0" smtClean="0"/>
              <a:t>Arduino microcontroller</a:t>
            </a:r>
          </a:p>
          <a:p>
            <a:r>
              <a:rPr lang="en-US" dirty="0" smtClean="0"/>
              <a:t>Linear actuator acts on syringe to pump saline in &amp; out through tubing connected to balloon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35" y="4390966"/>
            <a:ext cx="2117558" cy="1703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402" y="4390966"/>
            <a:ext cx="2163342" cy="177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53" y="4390966"/>
            <a:ext cx="2600828" cy="17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86956"/>
            <a:ext cx="3272589" cy="146785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Design Specifications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19541"/>
              </p:ext>
            </p:extLst>
          </p:nvPr>
        </p:nvGraphicFramePr>
        <p:xfrm>
          <a:off x="3272589" y="86956"/>
          <a:ext cx="8005011" cy="668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3941011"/>
              </a:tblGrid>
              <a:tr h="4080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3-7 </a:t>
                      </a:r>
                      <a:r>
                        <a:rPr lang="en-US" baseline="0" dirty="0" err="1" smtClean="0"/>
                        <a:t>atm</a:t>
                      </a:r>
                      <a:endParaRPr lang="en-US" baseline="0" dirty="0" smtClean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Approximately</a:t>
                      </a:r>
                      <a:r>
                        <a:rPr lang="en-US" baseline="0" dirty="0" smtClean="0"/>
                        <a:t> fits dimensions under stenosis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about 10-12mm diameter, 3-4 cm height (adult males as reference)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 is</a:t>
                      </a:r>
                      <a:r>
                        <a:rPr lang="en-US" baseline="0" dirty="0" smtClean="0"/>
                        <a:t> self-contained; patient is able to perform daily activities w/ few restrictions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to patient ≤</a:t>
                      </a:r>
                      <a:r>
                        <a:rPr lang="en-US" baseline="0" dirty="0" smtClean="0"/>
                        <a:t> $300 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 functionality without intervention, up to a month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Cyclic Behavior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Alternates between application</a:t>
                      </a:r>
                      <a:r>
                        <a:rPr lang="en-US" baseline="0" dirty="0" smtClean="0"/>
                        <a:t> of radial pressure &amp; relaxation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tuneable</a:t>
                      </a:r>
                      <a:r>
                        <a:rPr lang="en-US" baseline="0" dirty="0" smtClean="0"/>
                        <a:t> by physician 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Compatible w/ hospital procedures</a:t>
                      </a:r>
                      <a:r>
                        <a:rPr lang="en-US" baseline="0" dirty="0" smtClean="0"/>
                        <a:t> (i.e. sterile field, ability to be stocked safely, useable by trained otolaryngologists)</a:t>
                      </a:r>
                      <a:endParaRPr lang="en-US" dirty="0"/>
                    </a:p>
                  </a:txBody>
                  <a:tcPr anchor="ctr"/>
                </a:tc>
              </a:tr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passage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 allows enough air to pass through to</a:t>
                      </a:r>
                      <a:r>
                        <a:rPr lang="en-US" baseline="0" dirty="0" smtClean="0"/>
                        <a:t> vocal cords for speech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2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Verification - Pressure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2039683"/>
            <a:ext cx="8595360" cy="2630905"/>
          </a:xfrm>
        </p:spPr>
        <p:txBody>
          <a:bodyPr/>
          <a:lstStyle/>
          <a:p>
            <a:r>
              <a:rPr lang="en-US" dirty="0" smtClean="0"/>
              <a:t>Polyvinyl chloride (PVC) </a:t>
            </a:r>
            <a:r>
              <a:rPr lang="en-US" dirty="0" err="1" smtClean="0"/>
              <a:t>thermofilm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balloon material</a:t>
            </a:r>
          </a:p>
          <a:p>
            <a:r>
              <a:rPr lang="en-US" dirty="0" smtClean="0"/>
              <a:t>Barlow’s formula </a:t>
            </a:r>
            <a:r>
              <a:rPr lang="mr-IN" dirty="0" smtClean="0"/>
              <a:t>–</a:t>
            </a:r>
            <a:r>
              <a:rPr lang="en-US" dirty="0" smtClean="0"/>
              <a:t> maximum internal pressure of balloon</a:t>
            </a:r>
          </a:p>
          <a:p>
            <a:pPr lvl="1"/>
            <a:r>
              <a:rPr lang="mr-IN" dirty="0" err="1"/>
              <a:t>P</a:t>
            </a:r>
            <a:r>
              <a:rPr lang="mr-IN" dirty="0"/>
              <a:t>=2St/D =2 (244 </a:t>
            </a:r>
            <a:r>
              <a:rPr lang="mr-IN" dirty="0" err="1"/>
              <a:t>atm</a:t>
            </a:r>
            <a:r>
              <a:rPr lang="mr-IN" dirty="0"/>
              <a:t>)(0.038 </a:t>
            </a:r>
            <a:r>
              <a:rPr lang="mr-IN" dirty="0" err="1"/>
              <a:t>mm</a:t>
            </a:r>
            <a:r>
              <a:rPr lang="mr-IN" dirty="0"/>
              <a:t>)/(5 </a:t>
            </a:r>
            <a:r>
              <a:rPr lang="mr-IN" dirty="0" err="1"/>
              <a:t>mm</a:t>
            </a:r>
            <a:r>
              <a:rPr lang="mr-IN" dirty="0"/>
              <a:t>)=3.71 </a:t>
            </a:r>
            <a:r>
              <a:rPr lang="mr-IN" dirty="0" err="1" smtClean="0"/>
              <a:t>at</a:t>
            </a:r>
            <a:r>
              <a:rPr lang="en-US" dirty="0" smtClean="0"/>
              <a:t>m</a:t>
            </a:r>
          </a:p>
          <a:p>
            <a:r>
              <a:rPr lang="en-US" dirty="0" smtClean="0"/>
              <a:t>Fill balloon, place weight on top, estimate pressure </a:t>
            </a:r>
          </a:p>
          <a:p>
            <a:pPr lvl="1"/>
            <a:r>
              <a:rPr lang="en-US" dirty="0" smtClean="0"/>
              <a:t>Force/Surface Area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65041"/>
              </p:ext>
            </p:extLst>
          </p:nvPr>
        </p:nvGraphicFramePr>
        <p:xfrm>
          <a:off x="1990183" y="5018950"/>
          <a:ext cx="71387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9"/>
                <a:gridCol w="35693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Between 3-7 </a:t>
                      </a:r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Verification - Shape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73107"/>
            <a:ext cx="8595360" cy="2165684"/>
          </a:xfrm>
        </p:spPr>
        <p:txBody>
          <a:bodyPr/>
          <a:lstStyle/>
          <a:p>
            <a:r>
              <a:rPr lang="en-US" dirty="0" smtClean="0"/>
              <a:t>Measure dimensions by hand</a:t>
            </a:r>
          </a:p>
          <a:p>
            <a:r>
              <a:rPr lang="en-US" dirty="0" smtClean="0"/>
              <a:t>Possible 3D model of cricoid cartilage w/ SGS from client</a:t>
            </a:r>
          </a:p>
          <a:p>
            <a:r>
              <a:rPr lang="en-US" dirty="0" smtClean="0"/>
              <a:t>Deflated balloon should fit these dimensions</a:t>
            </a:r>
          </a:p>
          <a:p>
            <a:r>
              <a:rPr lang="en-US" dirty="0" smtClean="0"/>
              <a:t>Posterior support or suture to neck to prevent slippage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3965"/>
              </p:ext>
            </p:extLst>
          </p:nvPr>
        </p:nvGraphicFramePr>
        <p:xfrm>
          <a:off x="1990183" y="4620577"/>
          <a:ext cx="713873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9"/>
                <a:gridCol w="35693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Approximately</a:t>
                      </a:r>
                      <a:r>
                        <a:rPr lang="en-US" baseline="0" dirty="0" smtClean="0"/>
                        <a:t> fits dimensions under stenosis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about 10-12mm diameter, 3-4 cm height (adult males as reference)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Verification </a:t>
            </a:r>
            <a:r>
              <a:rPr lang="mr-IN" sz="4000" dirty="0" smtClean="0"/>
              <a:t>–</a:t>
            </a:r>
            <a:r>
              <a:rPr lang="en-US" sz="4000" dirty="0" smtClean="0"/>
              <a:t> Portability &amp; Cost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4455"/>
            <a:ext cx="8595360" cy="2662989"/>
          </a:xfrm>
        </p:spPr>
        <p:txBody>
          <a:bodyPr>
            <a:normAutofit/>
          </a:bodyPr>
          <a:lstStyle/>
          <a:p>
            <a:r>
              <a:rPr lang="en-US" dirty="0" smtClean="0"/>
              <a:t>Attach exterior portion of device to belt and perform basic daily activities such as walking, bending over, pickup light objects</a:t>
            </a:r>
          </a:p>
          <a:p>
            <a:r>
              <a:rPr lang="en-US" dirty="0" smtClean="0"/>
              <a:t>Current cost of materials to build prototype ~$85</a:t>
            </a:r>
          </a:p>
          <a:p>
            <a:r>
              <a:rPr lang="en-US" dirty="0" smtClean="0"/>
              <a:t>Research markup by clinic, less than $300 total (cost of balloon catheter procedure) </a:t>
            </a:r>
          </a:p>
          <a:p>
            <a:r>
              <a:rPr lang="en-US" dirty="0" smtClean="0"/>
              <a:t>1 time cost vs multiple $300 payments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4428"/>
              </p:ext>
            </p:extLst>
          </p:nvPr>
        </p:nvGraphicFramePr>
        <p:xfrm>
          <a:off x="1990183" y="4620577"/>
          <a:ext cx="713873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9"/>
                <a:gridCol w="35693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 is</a:t>
                      </a:r>
                      <a:r>
                        <a:rPr lang="en-US" baseline="0" dirty="0" smtClean="0"/>
                        <a:t> self-contained; patient is able to perform daily activities w/ few restrictions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Cost to patient ≤</a:t>
                      </a:r>
                      <a:r>
                        <a:rPr lang="en-US" baseline="0" dirty="0" smtClean="0"/>
                        <a:t> $300 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Verification </a:t>
            </a:r>
            <a:r>
              <a:rPr lang="mr-IN" sz="4000" dirty="0" smtClean="0"/>
              <a:t>–</a:t>
            </a:r>
            <a:r>
              <a:rPr lang="en-US" sz="4000" dirty="0" smtClean="0"/>
              <a:t> Reliability &amp; Cyclic Behavior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44770"/>
            <a:ext cx="8595360" cy="2422358"/>
          </a:xfrm>
        </p:spPr>
        <p:txBody>
          <a:bodyPr/>
          <a:lstStyle/>
          <a:p>
            <a:r>
              <a:rPr lang="en-US" dirty="0" smtClean="0"/>
              <a:t>Run device continuously for a day to few days to make sure no intervention required</a:t>
            </a:r>
          </a:p>
          <a:p>
            <a:r>
              <a:rPr lang="en-US" dirty="0" smtClean="0"/>
              <a:t>Cyclic behavior already proven with </a:t>
            </a:r>
            <a:r>
              <a:rPr lang="en-US" dirty="0"/>
              <a:t>A</a:t>
            </a:r>
            <a:r>
              <a:rPr lang="en-US" dirty="0" smtClean="0"/>
              <a:t>rduino &amp; linear actuator connection</a:t>
            </a:r>
          </a:p>
          <a:p>
            <a:pPr lvl="1"/>
            <a:r>
              <a:rPr lang="en-US" dirty="0" smtClean="0"/>
              <a:t>10 minutes stress, 5 minutes relaxation</a:t>
            </a:r>
          </a:p>
          <a:p>
            <a:pPr lvl="1"/>
            <a:r>
              <a:rPr lang="en-US" dirty="0" smtClean="0"/>
              <a:t>Frequency easily adjustable w/in Arduino code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91047"/>
              </p:ext>
            </p:extLst>
          </p:nvPr>
        </p:nvGraphicFramePr>
        <p:xfrm>
          <a:off x="1990183" y="4620576"/>
          <a:ext cx="713873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9"/>
                <a:gridCol w="35693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 functionality for up to a month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Cyclic Behavior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Alternates between application</a:t>
                      </a:r>
                      <a:r>
                        <a:rPr lang="en-US" baseline="0" dirty="0" smtClean="0"/>
                        <a:t> of radial pressure &amp; relaxation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tuneable</a:t>
                      </a:r>
                      <a:r>
                        <a:rPr lang="en-US" baseline="0" dirty="0" smtClean="0"/>
                        <a:t> by physician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0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Verification </a:t>
            </a:r>
            <a:r>
              <a:rPr lang="mr-IN" sz="4000" dirty="0" smtClean="0"/>
              <a:t>–</a:t>
            </a:r>
            <a:r>
              <a:rPr lang="en-US" sz="4000" dirty="0" smtClean="0"/>
              <a:t> Implementation &amp; Air Passage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60061"/>
            <a:ext cx="8595360" cy="2175668"/>
          </a:xfrm>
        </p:spPr>
        <p:txBody>
          <a:bodyPr>
            <a:normAutofit/>
          </a:bodyPr>
          <a:lstStyle/>
          <a:p>
            <a:r>
              <a:rPr lang="en-US" dirty="0" smtClean="0"/>
              <a:t>Discuss device insertion w/ trained otolaryngologist to verify</a:t>
            </a:r>
          </a:p>
          <a:p>
            <a:r>
              <a:rPr lang="en-US" dirty="0" smtClean="0"/>
              <a:t>Flow calculation</a:t>
            </a:r>
          </a:p>
          <a:p>
            <a:pPr lvl="1"/>
            <a:r>
              <a:rPr lang="en-US" dirty="0" smtClean="0"/>
              <a:t>Normal speech production, Re&gt;1800 for vocal tract</a:t>
            </a:r>
          </a:p>
          <a:p>
            <a:pPr lvl="1"/>
            <a:r>
              <a:rPr lang="mr-IN" dirty="0" err="1" smtClean="0"/>
              <a:t>Re</a:t>
            </a:r>
            <a:r>
              <a:rPr lang="mr-IN" dirty="0" smtClean="0"/>
              <a:t>=</a:t>
            </a:r>
            <a:r>
              <a:rPr lang="mr-IN" dirty="0" err="1" smtClean="0"/>
              <a:t>Uh</a:t>
            </a:r>
            <a:r>
              <a:rPr lang="mr-IN" dirty="0" smtClean="0"/>
              <a:t>/</a:t>
            </a:r>
            <a:r>
              <a:rPr lang="mr-IN" dirty="0" err="1" smtClean="0"/>
              <a:t>A</a:t>
            </a:r>
            <a:r>
              <a:rPr lang="en-US" dirty="0" smtClean="0"/>
              <a:t>𝜈</a:t>
            </a:r>
            <a:r>
              <a:rPr lang="mr-IN" dirty="0" smtClean="0"/>
              <a:t>=(</a:t>
            </a:r>
            <a:r>
              <a:rPr lang="mr-IN" dirty="0"/>
              <a:t>600 L/</a:t>
            </a:r>
            <a:r>
              <a:rPr lang="mr-IN" dirty="0" err="1"/>
              <a:t>min</a:t>
            </a:r>
            <a:r>
              <a:rPr lang="mr-IN" dirty="0"/>
              <a:t>)(1 </a:t>
            </a:r>
            <a:r>
              <a:rPr lang="mr-IN" dirty="0" err="1"/>
              <a:t>cm</a:t>
            </a:r>
            <a:r>
              <a:rPr lang="mr-IN" dirty="0"/>
              <a:t>)/(0.785 cm2)(0.15 cm2/</a:t>
            </a:r>
            <a:r>
              <a:rPr lang="mr-IN" dirty="0" err="1"/>
              <a:t>s</a:t>
            </a:r>
            <a:r>
              <a:rPr lang="mr-IN" dirty="0"/>
              <a:t>)=</a:t>
            </a:r>
            <a:r>
              <a:rPr lang="mr-IN" dirty="0" smtClean="0"/>
              <a:t>509</a:t>
            </a:r>
            <a:r>
              <a:rPr lang="en-US" dirty="0" smtClean="0"/>
              <a:t>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7642"/>
              </p:ext>
            </p:extLst>
          </p:nvPr>
        </p:nvGraphicFramePr>
        <p:xfrm>
          <a:off x="1990183" y="3667584"/>
          <a:ext cx="713873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9"/>
                <a:gridCol w="35693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Compatible w/ hospital procedures</a:t>
                      </a:r>
                      <a:r>
                        <a:rPr lang="en-US" baseline="0" smtClean="0"/>
                        <a:t> (i.e. sterile field, ability to be stocked safely, useable by trained otolaryngologists)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passage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 allows enough air to pass through to</a:t>
                      </a:r>
                      <a:r>
                        <a:rPr lang="en-US" baseline="0" dirty="0" smtClean="0"/>
                        <a:t> vocal cords for speech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1192</TotalTime>
  <Words>1074</Words>
  <Application>Microsoft Macintosh PowerPoint</Application>
  <PresentationFormat>Widescreen</PresentationFormat>
  <Paragraphs>219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Mangal</vt:lpstr>
      <vt:lpstr>Wingdings 2</vt:lpstr>
      <vt:lpstr>View</vt:lpstr>
      <vt:lpstr> Application of Cyclic Stress for Treatment of Subglottic Stenosis</vt:lpstr>
      <vt:lpstr>Review of Project Scope</vt:lpstr>
      <vt:lpstr>Device Design</vt:lpstr>
      <vt:lpstr>Design Specifications</vt:lpstr>
      <vt:lpstr>Verification - Pressure</vt:lpstr>
      <vt:lpstr>Verification - Shape</vt:lpstr>
      <vt:lpstr>Verification – Portability &amp; Cost</vt:lpstr>
      <vt:lpstr>Verification – Reliability &amp; Cyclic Behavior </vt:lpstr>
      <vt:lpstr>Verification – Implementation &amp; Air Passage</vt:lpstr>
      <vt:lpstr>Validation</vt:lpstr>
      <vt:lpstr>Proof of Concept – Syringe Pump</vt:lpstr>
      <vt:lpstr>Project Status</vt:lpstr>
      <vt:lpstr>Questions?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Application of Cyclic Stress for Treatment of Subglottic Stenosis</dc:title>
  <dc:creator>Dallesasse, Brian</dc:creator>
  <cp:lastModifiedBy>Dallesasse, Brian</cp:lastModifiedBy>
  <cp:revision>62</cp:revision>
  <dcterms:created xsi:type="dcterms:W3CDTF">2017-03-04T02:32:43Z</dcterms:created>
  <dcterms:modified xsi:type="dcterms:W3CDTF">2017-03-06T18:54:45Z</dcterms:modified>
</cp:coreProperties>
</file>